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92" r:id="rId2"/>
  </p:sldMasterIdLst>
  <p:sldIdLst>
    <p:sldId id="256" r:id="rId3"/>
    <p:sldId id="264" r:id="rId4"/>
    <p:sldId id="266" r:id="rId5"/>
    <p:sldId id="268" r:id="rId6"/>
    <p:sldId id="267" r:id="rId7"/>
    <p:sldId id="272" r:id="rId8"/>
    <p:sldId id="27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hanpaul1968@gmail.com" initials="r" lastIdx="1" clrIdx="0">
    <p:extLst>
      <p:ext uri="{19B8F6BF-5375-455C-9EA6-DF929625EA0E}">
        <p15:presenceInfo xmlns:p15="http://schemas.microsoft.com/office/powerpoint/2012/main" userId="1ec1f0787ff7b6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A5D"/>
    <a:srgbClr val="007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115"/>
    <p:restoredTop sz="96327"/>
  </p:normalViewPr>
  <p:slideViewPr>
    <p:cSldViewPr snapToGrid="0" snapToObjects="1">
      <p:cViewPr varScale="1">
        <p:scale>
          <a:sx n="86" d="100"/>
          <a:sy n="86" d="100"/>
        </p:scale>
        <p:origin x="9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7176F0-E2B6-43C5-89CB-A0A872BF8F4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213EFC-37A1-4104-83A3-C2F7106B53E6}">
      <dgm:prSet phldrT="[Text]"/>
      <dgm:spPr/>
      <dgm:t>
        <a:bodyPr/>
        <a:lstStyle/>
        <a:p>
          <a:r>
            <a:rPr lang="en-US" dirty="0"/>
            <a:t>Data Download</a:t>
          </a:r>
        </a:p>
      </dgm:t>
    </dgm:pt>
    <dgm:pt modelId="{90213796-D509-4B06-AF7D-AC3486C70E72}" type="parTrans" cxnId="{B47ADE4A-461B-460A-99BE-B95B06F6B271}">
      <dgm:prSet/>
      <dgm:spPr/>
      <dgm:t>
        <a:bodyPr/>
        <a:lstStyle/>
        <a:p>
          <a:endParaRPr lang="en-US"/>
        </a:p>
      </dgm:t>
    </dgm:pt>
    <dgm:pt modelId="{41B93552-0F37-40F4-82D5-578E76AC7C6E}" type="sibTrans" cxnId="{B47ADE4A-461B-460A-99BE-B95B06F6B271}">
      <dgm:prSet/>
      <dgm:spPr/>
      <dgm:t>
        <a:bodyPr/>
        <a:lstStyle/>
        <a:p>
          <a:endParaRPr lang="en-US"/>
        </a:p>
      </dgm:t>
    </dgm:pt>
    <dgm:pt modelId="{D6565365-DDE7-46D3-A922-2BD0CC1FD390}">
      <dgm:prSet phldrT="[Text]"/>
      <dgm:spPr/>
      <dgm:t>
        <a:bodyPr/>
        <a:lstStyle/>
        <a:p>
          <a:r>
            <a:rPr lang="en-US" dirty="0"/>
            <a:t>Data Cleaning</a:t>
          </a:r>
        </a:p>
      </dgm:t>
    </dgm:pt>
    <dgm:pt modelId="{C7D4621E-1907-4F31-B43C-949B372A6CEB}" type="parTrans" cxnId="{A433B726-F027-459D-87D5-7C87E43516A1}">
      <dgm:prSet/>
      <dgm:spPr/>
      <dgm:t>
        <a:bodyPr/>
        <a:lstStyle/>
        <a:p>
          <a:endParaRPr lang="en-US"/>
        </a:p>
      </dgm:t>
    </dgm:pt>
    <dgm:pt modelId="{B2168459-CA4E-48CA-98C2-BAE826143115}" type="sibTrans" cxnId="{A433B726-F027-459D-87D5-7C87E43516A1}">
      <dgm:prSet/>
      <dgm:spPr/>
      <dgm:t>
        <a:bodyPr/>
        <a:lstStyle/>
        <a:p>
          <a:endParaRPr lang="en-US"/>
        </a:p>
      </dgm:t>
    </dgm:pt>
    <dgm:pt modelId="{6CD63FF0-554F-422F-B58A-5B5964312CDA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Python &amp; Excel</a:t>
          </a:r>
        </a:p>
      </dgm:t>
    </dgm:pt>
    <dgm:pt modelId="{92CBD64D-BEAA-4AAB-B2D2-58B104D42DA9}" type="parTrans" cxnId="{E0D76F2C-4C5E-431C-BAFC-F609B71EDAB5}">
      <dgm:prSet/>
      <dgm:spPr/>
      <dgm:t>
        <a:bodyPr/>
        <a:lstStyle/>
        <a:p>
          <a:endParaRPr lang="en-US"/>
        </a:p>
      </dgm:t>
    </dgm:pt>
    <dgm:pt modelId="{FF4EC9E3-EB90-4D21-8F95-1DA9805BE836}" type="sibTrans" cxnId="{E0D76F2C-4C5E-431C-BAFC-F609B71EDAB5}">
      <dgm:prSet/>
      <dgm:spPr/>
      <dgm:t>
        <a:bodyPr/>
        <a:lstStyle/>
        <a:p>
          <a:endParaRPr lang="en-US"/>
        </a:p>
      </dgm:t>
    </dgm:pt>
    <dgm:pt modelId="{64683379-FB65-4E9F-B14C-C217CD24D358}">
      <dgm:prSet phldrT="[Text]"/>
      <dgm:spPr/>
      <dgm:t>
        <a:bodyPr/>
        <a:lstStyle/>
        <a:p>
          <a:r>
            <a:rPr lang="en-US" dirty="0"/>
            <a:t>Visualization</a:t>
          </a:r>
        </a:p>
      </dgm:t>
    </dgm:pt>
    <dgm:pt modelId="{377F96C3-24A0-4BA6-9BDC-255709749840}" type="parTrans" cxnId="{DDE6AC5D-8F9A-45CD-BAB7-FA0199C2843E}">
      <dgm:prSet/>
      <dgm:spPr/>
      <dgm:t>
        <a:bodyPr/>
        <a:lstStyle/>
        <a:p>
          <a:endParaRPr lang="en-US"/>
        </a:p>
      </dgm:t>
    </dgm:pt>
    <dgm:pt modelId="{1EF554C4-67C3-49C6-8F54-69B03C001C1B}" type="sibTrans" cxnId="{DDE6AC5D-8F9A-45CD-BAB7-FA0199C2843E}">
      <dgm:prSet/>
      <dgm:spPr/>
      <dgm:t>
        <a:bodyPr/>
        <a:lstStyle/>
        <a:p>
          <a:endParaRPr lang="en-US"/>
        </a:p>
      </dgm:t>
    </dgm:pt>
    <dgm:pt modelId="{4B713C54-A4E2-4169-90F2-240465B9C61C}">
      <dgm:prSet phldrT="[Text]"/>
      <dgm:spPr/>
      <dgm:t>
        <a:bodyPr/>
        <a:lstStyle/>
        <a:p>
          <a:r>
            <a:rPr lang="en-US" dirty="0" err="1">
              <a:solidFill>
                <a:schemeClr val="bg1"/>
              </a:solidFill>
            </a:rPr>
            <a:t>Streamlit</a:t>
          </a:r>
          <a:r>
            <a:rPr lang="en-US" dirty="0">
              <a:solidFill>
                <a:schemeClr val="bg1"/>
              </a:solidFill>
            </a:rPr>
            <a:t>, </a:t>
          </a:r>
          <a:r>
            <a:rPr lang="en-US" dirty="0" err="1">
              <a:solidFill>
                <a:schemeClr val="bg1"/>
              </a:solidFill>
            </a:rPr>
            <a:t>Plotly</a:t>
          </a:r>
          <a:r>
            <a:rPr lang="en-US" dirty="0">
              <a:solidFill>
                <a:schemeClr val="bg1"/>
              </a:solidFill>
            </a:rPr>
            <a:t>, seaborn </a:t>
          </a:r>
          <a:r>
            <a:rPr lang="en-US" dirty="0" err="1">
              <a:solidFill>
                <a:schemeClr val="bg1"/>
              </a:solidFill>
            </a:rPr>
            <a:t>etc</a:t>
          </a:r>
          <a:endParaRPr lang="en-US" dirty="0">
            <a:solidFill>
              <a:schemeClr val="bg1"/>
            </a:solidFill>
          </a:endParaRPr>
        </a:p>
      </dgm:t>
    </dgm:pt>
    <dgm:pt modelId="{8BEE9425-C90E-45D6-BCB8-BF9AC8AA6DE1}" type="parTrans" cxnId="{1DE014CA-F491-44EC-A782-CC52C1D4826F}">
      <dgm:prSet/>
      <dgm:spPr/>
      <dgm:t>
        <a:bodyPr/>
        <a:lstStyle/>
        <a:p>
          <a:endParaRPr lang="en-US"/>
        </a:p>
      </dgm:t>
    </dgm:pt>
    <dgm:pt modelId="{824DF4FA-D9B7-4698-83B4-80BC57A9B22F}" type="sibTrans" cxnId="{1DE014CA-F491-44EC-A782-CC52C1D4826F}">
      <dgm:prSet/>
      <dgm:spPr/>
      <dgm:t>
        <a:bodyPr/>
        <a:lstStyle/>
        <a:p>
          <a:endParaRPr lang="en-US"/>
        </a:p>
      </dgm:t>
    </dgm:pt>
    <dgm:pt modelId="{92F7A529-B350-44FB-89F3-6AA7F9A0D4C8}" type="pres">
      <dgm:prSet presAssocID="{6C7176F0-E2B6-43C5-89CB-A0A872BF8F4A}" presName="rootnode" presStyleCnt="0">
        <dgm:presLayoutVars>
          <dgm:chMax/>
          <dgm:chPref/>
          <dgm:dir/>
          <dgm:animLvl val="lvl"/>
        </dgm:presLayoutVars>
      </dgm:prSet>
      <dgm:spPr/>
    </dgm:pt>
    <dgm:pt modelId="{D6FA2402-7EE5-45E4-91A7-9DF20D31B9BA}" type="pres">
      <dgm:prSet presAssocID="{05213EFC-37A1-4104-83A3-C2F7106B53E6}" presName="composite" presStyleCnt="0"/>
      <dgm:spPr/>
    </dgm:pt>
    <dgm:pt modelId="{09D94D81-5089-4FF7-A1BF-B62496A795FD}" type="pres">
      <dgm:prSet presAssocID="{05213EFC-37A1-4104-83A3-C2F7106B53E6}" presName="bentUpArrow1" presStyleLbl="alignImgPlace1" presStyleIdx="0" presStyleCnt="2"/>
      <dgm:spPr/>
    </dgm:pt>
    <dgm:pt modelId="{C9E74559-F9A9-4568-A298-F4B0B1304B46}" type="pres">
      <dgm:prSet presAssocID="{05213EFC-37A1-4104-83A3-C2F7106B53E6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D7A056BB-D088-423F-B7F9-9ECC712E1B63}" type="pres">
      <dgm:prSet presAssocID="{05213EFC-37A1-4104-83A3-C2F7106B53E6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8523DC7B-8E7C-4C49-BDC3-0DB8223EE735}" type="pres">
      <dgm:prSet presAssocID="{41B93552-0F37-40F4-82D5-578E76AC7C6E}" presName="sibTrans" presStyleCnt="0"/>
      <dgm:spPr/>
    </dgm:pt>
    <dgm:pt modelId="{F5500D2E-611E-4265-96E4-62011BF8A9C7}" type="pres">
      <dgm:prSet presAssocID="{D6565365-DDE7-46D3-A922-2BD0CC1FD390}" presName="composite" presStyleCnt="0"/>
      <dgm:spPr/>
    </dgm:pt>
    <dgm:pt modelId="{8DE288ED-00BA-4357-8021-5EF1A69B5771}" type="pres">
      <dgm:prSet presAssocID="{D6565365-DDE7-46D3-A922-2BD0CC1FD390}" presName="bentUpArrow1" presStyleLbl="alignImgPlace1" presStyleIdx="1" presStyleCnt="2"/>
      <dgm:spPr/>
    </dgm:pt>
    <dgm:pt modelId="{328951C6-9246-4CEA-93F0-53CBE5D22CE2}" type="pres">
      <dgm:prSet presAssocID="{D6565365-DDE7-46D3-A922-2BD0CC1FD390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4EB36CD7-BD29-4BB8-AB31-5B118B6AE6A7}" type="pres">
      <dgm:prSet presAssocID="{D6565365-DDE7-46D3-A922-2BD0CC1FD390}" presName="ChildText" presStyleLbl="revTx" presStyleIdx="1" presStyleCnt="3" custLinFactNeighborX="0" custLinFactNeighborY="782">
        <dgm:presLayoutVars>
          <dgm:chMax val="0"/>
          <dgm:chPref val="0"/>
          <dgm:bulletEnabled val="1"/>
        </dgm:presLayoutVars>
      </dgm:prSet>
      <dgm:spPr/>
    </dgm:pt>
    <dgm:pt modelId="{270F90B4-3A46-42E8-86BF-1BE7190B7B82}" type="pres">
      <dgm:prSet presAssocID="{B2168459-CA4E-48CA-98C2-BAE826143115}" presName="sibTrans" presStyleCnt="0"/>
      <dgm:spPr/>
    </dgm:pt>
    <dgm:pt modelId="{B9C15DEC-CA35-4B60-845F-21776D84E274}" type="pres">
      <dgm:prSet presAssocID="{64683379-FB65-4E9F-B14C-C217CD24D358}" presName="composite" presStyleCnt="0"/>
      <dgm:spPr/>
    </dgm:pt>
    <dgm:pt modelId="{FE716E15-5BD2-4E47-8511-CE9CD4CBC693}" type="pres">
      <dgm:prSet presAssocID="{64683379-FB65-4E9F-B14C-C217CD24D358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9DB72B13-148B-4149-9C89-43A8361BB0EF}" type="pres">
      <dgm:prSet presAssocID="{64683379-FB65-4E9F-B14C-C217CD24D358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FDFB40E-BA04-4942-B482-8C05301CC03B}" type="presOf" srcId="{6C7176F0-E2B6-43C5-89CB-A0A872BF8F4A}" destId="{92F7A529-B350-44FB-89F3-6AA7F9A0D4C8}" srcOrd="0" destOrd="0" presId="urn:microsoft.com/office/officeart/2005/8/layout/StepDownProcess"/>
    <dgm:cxn modelId="{A433B726-F027-459D-87D5-7C87E43516A1}" srcId="{6C7176F0-E2B6-43C5-89CB-A0A872BF8F4A}" destId="{D6565365-DDE7-46D3-A922-2BD0CC1FD390}" srcOrd="1" destOrd="0" parTransId="{C7D4621E-1907-4F31-B43C-949B372A6CEB}" sibTransId="{B2168459-CA4E-48CA-98C2-BAE826143115}"/>
    <dgm:cxn modelId="{E0D76F2C-4C5E-431C-BAFC-F609B71EDAB5}" srcId="{D6565365-DDE7-46D3-A922-2BD0CC1FD390}" destId="{6CD63FF0-554F-422F-B58A-5B5964312CDA}" srcOrd="0" destOrd="0" parTransId="{92CBD64D-BEAA-4AAB-B2D2-58B104D42DA9}" sibTransId="{FF4EC9E3-EB90-4D21-8F95-1DA9805BE836}"/>
    <dgm:cxn modelId="{DDE6AC5D-8F9A-45CD-BAB7-FA0199C2843E}" srcId="{6C7176F0-E2B6-43C5-89CB-A0A872BF8F4A}" destId="{64683379-FB65-4E9F-B14C-C217CD24D358}" srcOrd="2" destOrd="0" parTransId="{377F96C3-24A0-4BA6-9BDC-255709749840}" sibTransId="{1EF554C4-67C3-49C6-8F54-69B03C001C1B}"/>
    <dgm:cxn modelId="{B47ADE4A-461B-460A-99BE-B95B06F6B271}" srcId="{6C7176F0-E2B6-43C5-89CB-A0A872BF8F4A}" destId="{05213EFC-37A1-4104-83A3-C2F7106B53E6}" srcOrd="0" destOrd="0" parTransId="{90213796-D509-4B06-AF7D-AC3486C70E72}" sibTransId="{41B93552-0F37-40F4-82D5-578E76AC7C6E}"/>
    <dgm:cxn modelId="{44935353-5D4A-4653-A6A8-24AF6B605585}" type="presOf" srcId="{D6565365-DDE7-46D3-A922-2BD0CC1FD390}" destId="{328951C6-9246-4CEA-93F0-53CBE5D22CE2}" srcOrd="0" destOrd="0" presId="urn:microsoft.com/office/officeart/2005/8/layout/StepDownProcess"/>
    <dgm:cxn modelId="{F50B7E8B-64CE-45C5-A6B4-DC906EB21C8B}" type="presOf" srcId="{05213EFC-37A1-4104-83A3-C2F7106B53E6}" destId="{C9E74559-F9A9-4568-A298-F4B0B1304B46}" srcOrd="0" destOrd="0" presId="urn:microsoft.com/office/officeart/2005/8/layout/StepDownProcess"/>
    <dgm:cxn modelId="{5374EB9D-D99C-422F-A165-A3049F5B546D}" type="presOf" srcId="{6CD63FF0-554F-422F-B58A-5B5964312CDA}" destId="{4EB36CD7-BD29-4BB8-AB31-5B118B6AE6A7}" srcOrd="0" destOrd="0" presId="urn:microsoft.com/office/officeart/2005/8/layout/StepDownProcess"/>
    <dgm:cxn modelId="{E44378AE-800B-454E-A85B-4CA2CA803A1A}" type="presOf" srcId="{64683379-FB65-4E9F-B14C-C217CD24D358}" destId="{FE716E15-5BD2-4E47-8511-CE9CD4CBC693}" srcOrd="0" destOrd="0" presId="urn:microsoft.com/office/officeart/2005/8/layout/StepDownProcess"/>
    <dgm:cxn modelId="{1DE014CA-F491-44EC-A782-CC52C1D4826F}" srcId="{64683379-FB65-4E9F-B14C-C217CD24D358}" destId="{4B713C54-A4E2-4169-90F2-240465B9C61C}" srcOrd="0" destOrd="0" parTransId="{8BEE9425-C90E-45D6-BCB8-BF9AC8AA6DE1}" sibTransId="{824DF4FA-D9B7-4698-83B4-80BC57A9B22F}"/>
    <dgm:cxn modelId="{657C8DDE-4D72-4F32-AA91-B3C8E84D4C57}" type="presOf" srcId="{4B713C54-A4E2-4169-90F2-240465B9C61C}" destId="{9DB72B13-148B-4149-9C89-43A8361BB0EF}" srcOrd="0" destOrd="0" presId="urn:microsoft.com/office/officeart/2005/8/layout/StepDownProcess"/>
    <dgm:cxn modelId="{C8E8B4D1-2BC7-4631-A45A-CC724CF1D00A}" type="presParOf" srcId="{92F7A529-B350-44FB-89F3-6AA7F9A0D4C8}" destId="{D6FA2402-7EE5-45E4-91A7-9DF20D31B9BA}" srcOrd="0" destOrd="0" presId="urn:microsoft.com/office/officeart/2005/8/layout/StepDownProcess"/>
    <dgm:cxn modelId="{A31CD5FA-C05E-47AE-8FDD-2332F0362E28}" type="presParOf" srcId="{D6FA2402-7EE5-45E4-91A7-9DF20D31B9BA}" destId="{09D94D81-5089-4FF7-A1BF-B62496A795FD}" srcOrd="0" destOrd="0" presId="urn:microsoft.com/office/officeart/2005/8/layout/StepDownProcess"/>
    <dgm:cxn modelId="{EFE07D0A-4233-4944-A763-DF980D7884FF}" type="presParOf" srcId="{D6FA2402-7EE5-45E4-91A7-9DF20D31B9BA}" destId="{C9E74559-F9A9-4568-A298-F4B0B1304B46}" srcOrd="1" destOrd="0" presId="urn:microsoft.com/office/officeart/2005/8/layout/StepDownProcess"/>
    <dgm:cxn modelId="{222B1EC7-902D-40D4-850B-F8B33F56D4BD}" type="presParOf" srcId="{D6FA2402-7EE5-45E4-91A7-9DF20D31B9BA}" destId="{D7A056BB-D088-423F-B7F9-9ECC712E1B63}" srcOrd="2" destOrd="0" presId="urn:microsoft.com/office/officeart/2005/8/layout/StepDownProcess"/>
    <dgm:cxn modelId="{6B1DEAC7-D066-46E9-8B9F-9AC501B12860}" type="presParOf" srcId="{92F7A529-B350-44FB-89F3-6AA7F9A0D4C8}" destId="{8523DC7B-8E7C-4C49-BDC3-0DB8223EE735}" srcOrd="1" destOrd="0" presId="urn:microsoft.com/office/officeart/2005/8/layout/StepDownProcess"/>
    <dgm:cxn modelId="{82A1715E-5019-4254-A3D0-40933FF76889}" type="presParOf" srcId="{92F7A529-B350-44FB-89F3-6AA7F9A0D4C8}" destId="{F5500D2E-611E-4265-96E4-62011BF8A9C7}" srcOrd="2" destOrd="0" presId="urn:microsoft.com/office/officeart/2005/8/layout/StepDownProcess"/>
    <dgm:cxn modelId="{E252EBBB-8328-4536-8A7D-11CB3A9DDC00}" type="presParOf" srcId="{F5500D2E-611E-4265-96E4-62011BF8A9C7}" destId="{8DE288ED-00BA-4357-8021-5EF1A69B5771}" srcOrd="0" destOrd="0" presId="urn:microsoft.com/office/officeart/2005/8/layout/StepDownProcess"/>
    <dgm:cxn modelId="{C272580A-63A6-4194-8D26-0F00F16427E1}" type="presParOf" srcId="{F5500D2E-611E-4265-96E4-62011BF8A9C7}" destId="{328951C6-9246-4CEA-93F0-53CBE5D22CE2}" srcOrd="1" destOrd="0" presId="urn:microsoft.com/office/officeart/2005/8/layout/StepDownProcess"/>
    <dgm:cxn modelId="{0742B231-8209-4757-A21A-B75465B9C3F2}" type="presParOf" srcId="{F5500D2E-611E-4265-96E4-62011BF8A9C7}" destId="{4EB36CD7-BD29-4BB8-AB31-5B118B6AE6A7}" srcOrd="2" destOrd="0" presId="urn:microsoft.com/office/officeart/2005/8/layout/StepDownProcess"/>
    <dgm:cxn modelId="{5B7D4050-6E40-44F8-B34F-3360FC1C63A7}" type="presParOf" srcId="{92F7A529-B350-44FB-89F3-6AA7F9A0D4C8}" destId="{270F90B4-3A46-42E8-86BF-1BE7190B7B82}" srcOrd="3" destOrd="0" presId="urn:microsoft.com/office/officeart/2005/8/layout/StepDownProcess"/>
    <dgm:cxn modelId="{8921FFCC-2700-41A6-8287-EAB9171BA4CA}" type="presParOf" srcId="{92F7A529-B350-44FB-89F3-6AA7F9A0D4C8}" destId="{B9C15DEC-CA35-4B60-845F-21776D84E274}" srcOrd="4" destOrd="0" presId="urn:microsoft.com/office/officeart/2005/8/layout/StepDownProcess"/>
    <dgm:cxn modelId="{E8E36118-34A5-488D-882D-B3CAE2181C33}" type="presParOf" srcId="{B9C15DEC-CA35-4B60-845F-21776D84E274}" destId="{FE716E15-5BD2-4E47-8511-CE9CD4CBC693}" srcOrd="0" destOrd="0" presId="urn:microsoft.com/office/officeart/2005/8/layout/StepDownProcess"/>
    <dgm:cxn modelId="{26BEB93F-3CD1-40D7-8DF4-CA7506258051}" type="presParOf" srcId="{B9C15DEC-CA35-4B60-845F-21776D84E274}" destId="{9DB72B13-148B-4149-9C89-43A8361BB0EF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D94D81-5089-4FF7-A1BF-B62496A795FD}">
      <dsp:nvSpPr>
        <dsp:cNvPr id="0" name=""/>
        <dsp:cNvSpPr/>
      </dsp:nvSpPr>
      <dsp:spPr>
        <a:xfrm rot="5400000">
          <a:off x="432387" y="1348766"/>
          <a:ext cx="1192867" cy="13580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74559-F9A9-4568-A298-F4B0B1304B46}">
      <dsp:nvSpPr>
        <dsp:cNvPr id="0" name=""/>
        <dsp:cNvSpPr/>
      </dsp:nvSpPr>
      <dsp:spPr>
        <a:xfrm>
          <a:off x="116350" y="26448"/>
          <a:ext cx="2008087" cy="140559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 Download</a:t>
          </a:r>
        </a:p>
      </dsp:txBody>
      <dsp:txXfrm>
        <a:off x="184978" y="95076"/>
        <a:ext cx="1870831" cy="1268339"/>
      </dsp:txXfrm>
    </dsp:sp>
    <dsp:sp modelId="{D7A056BB-D088-423F-B7F9-9ECC712E1B63}">
      <dsp:nvSpPr>
        <dsp:cNvPr id="0" name=""/>
        <dsp:cNvSpPr/>
      </dsp:nvSpPr>
      <dsp:spPr>
        <a:xfrm>
          <a:off x="2124437" y="160504"/>
          <a:ext cx="1460491" cy="1136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E288ED-00BA-4357-8021-5EF1A69B5771}">
      <dsp:nvSpPr>
        <dsp:cNvPr id="0" name=""/>
        <dsp:cNvSpPr/>
      </dsp:nvSpPr>
      <dsp:spPr>
        <a:xfrm rot="5400000">
          <a:off x="2097305" y="2927714"/>
          <a:ext cx="1192867" cy="13580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8951C6-9246-4CEA-93F0-53CBE5D22CE2}">
      <dsp:nvSpPr>
        <dsp:cNvPr id="0" name=""/>
        <dsp:cNvSpPr/>
      </dsp:nvSpPr>
      <dsp:spPr>
        <a:xfrm>
          <a:off x="1781267" y="1605396"/>
          <a:ext cx="2008087" cy="140559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 Cleaning</a:t>
          </a:r>
        </a:p>
      </dsp:txBody>
      <dsp:txXfrm>
        <a:off x="1849895" y="1674024"/>
        <a:ext cx="1870831" cy="1268339"/>
      </dsp:txXfrm>
    </dsp:sp>
    <dsp:sp modelId="{4EB36CD7-BD29-4BB8-AB31-5B118B6AE6A7}">
      <dsp:nvSpPr>
        <dsp:cNvPr id="0" name=""/>
        <dsp:cNvSpPr/>
      </dsp:nvSpPr>
      <dsp:spPr>
        <a:xfrm>
          <a:off x="3789354" y="1748336"/>
          <a:ext cx="1460491" cy="1136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solidFill>
                <a:schemeClr val="bg1"/>
              </a:solidFill>
            </a:rPr>
            <a:t>Python &amp; Excel</a:t>
          </a:r>
        </a:p>
      </dsp:txBody>
      <dsp:txXfrm>
        <a:off x="3789354" y="1748336"/>
        <a:ext cx="1460491" cy="1136064"/>
      </dsp:txXfrm>
    </dsp:sp>
    <dsp:sp modelId="{FE716E15-5BD2-4E47-8511-CE9CD4CBC693}">
      <dsp:nvSpPr>
        <dsp:cNvPr id="0" name=""/>
        <dsp:cNvSpPr/>
      </dsp:nvSpPr>
      <dsp:spPr>
        <a:xfrm>
          <a:off x="3446185" y="3184344"/>
          <a:ext cx="2008087" cy="1405595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Visualization</a:t>
          </a:r>
        </a:p>
      </dsp:txBody>
      <dsp:txXfrm>
        <a:off x="3514813" y="3252972"/>
        <a:ext cx="1870831" cy="1268339"/>
      </dsp:txXfrm>
    </dsp:sp>
    <dsp:sp modelId="{9DB72B13-148B-4149-9C89-43A8361BB0EF}">
      <dsp:nvSpPr>
        <dsp:cNvPr id="0" name=""/>
        <dsp:cNvSpPr/>
      </dsp:nvSpPr>
      <dsp:spPr>
        <a:xfrm>
          <a:off x="5454272" y="3318400"/>
          <a:ext cx="1460491" cy="1136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 err="1">
              <a:solidFill>
                <a:schemeClr val="bg1"/>
              </a:solidFill>
            </a:rPr>
            <a:t>Streamlit</a:t>
          </a:r>
          <a:r>
            <a:rPr lang="en-US" sz="1800" kern="1200" dirty="0">
              <a:solidFill>
                <a:schemeClr val="bg1"/>
              </a:solidFill>
            </a:rPr>
            <a:t>, </a:t>
          </a:r>
          <a:r>
            <a:rPr lang="en-US" sz="1800" kern="1200" dirty="0" err="1">
              <a:solidFill>
                <a:schemeClr val="bg1"/>
              </a:solidFill>
            </a:rPr>
            <a:t>Plotly</a:t>
          </a:r>
          <a:r>
            <a:rPr lang="en-US" sz="1800" kern="1200" dirty="0">
              <a:solidFill>
                <a:schemeClr val="bg1"/>
              </a:solidFill>
            </a:rPr>
            <a:t>, seaborn </a:t>
          </a:r>
          <a:r>
            <a:rPr lang="en-US" sz="1800" kern="1200" dirty="0" err="1">
              <a:solidFill>
                <a:schemeClr val="bg1"/>
              </a:solidFill>
            </a:rPr>
            <a:t>etc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5454272" y="3318400"/>
        <a:ext cx="1460491" cy="1136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9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jp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A5706C32-4A7F-904A-A159-858BADF285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4A908DD-8A6B-CA4C-A972-B41A7779B8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B3494C34-0F3D-854E-AFF5-078C6756F1D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63662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creenshot, bird&#10;&#10;Description automatically generated">
            <a:extLst>
              <a:ext uri="{FF2B5EF4-FFF2-40B4-BE49-F238E27FC236}">
                <a16:creationId xmlns:a16="http://schemas.microsoft.com/office/drawing/2014/main" id="{3EE9051B-EE1E-6E4F-9694-61E46BF379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80E6F5C-96D4-2C42-A755-56B3A934362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3A5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34C2B7B-BC28-FA40-9621-C1B66ACC3A0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31DE6E88-83B3-4D4F-9E40-6D50AB5E0B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picture containing brick, drawing&#10;&#10;Description automatically generated">
            <a:extLst>
              <a:ext uri="{FF2B5EF4-FFF2-40B4-BE49-F238E27FC236}">
                <a16:creationId xmlns:a16="http://schemas.microsoft.com/office/drawing/2014/main" id="{6F5ACEC9-B6BC-BB44-A490-7942ABDCA6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17C698C-2970-3943-A340-E6C0C48B0DE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36B4BA9-309F-334E-A8C9-AE868B6846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50704" y="495088"/>
            <a:ext cx="8389575" cy="2441160"/>
          </a:xfrm>
          <a:prstGeom prst="rect">
            <a:avLst/>
          </a:prstGeom>
        </p:spPr>
        <p:txBody>
          <a:bodyPr anchor="t"/>
          <a:lstStyle>
            <a:lvl1pPr algn="l">
              <a:defRPr sz="4000" b="1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AC8EBA3-BD00-8C48-ADBA-8DABB356C09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150704" y="3167505"/>
            <a:ext cx="8389575" cy="175260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2">
                    <a:lumMod val="90000"/>
                  </a:schemeClr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9179462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2641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91381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7605189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844664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15850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160126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BE7CF1A-F401-2C48-970E-B029112B61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rick&#10;&#10;Description automatically generated">
            <a:extLst>
              <a:ext uri="{FF2B5EF4-FFF2-40B4-BE49-F238E27FC236}">
                <a16:creationId xmlns:a16="http://schemas.microsoft.com/office/drawing/2014/main" id="{2C349984-7690-2A47-87D3-C0DD158BA1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B267380-239A-CC4E-88C8-8F8B114C34D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272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57E5DAEA-9D65-2A41-94A3-D73BF29B06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2F1E15CE-4088-7C4E-8064-638CAAE8E14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45756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488C0E-02BE-5C49-A846-3FF4F3CAA090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38200" y="1825625"/>
            <a:ext cx="10515600" cy="34745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D59335E-859B-EA41-949E-B89FCE73C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l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02164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73BBE3F-8531-7640-B2C4-6EB1B05B39F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3A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8F805847-4216-854B-BDC6-6E0F9050F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58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D6F268F-E515-BE40-8152-BE6D91B530A1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FDB4ACE-6BB7-DC43-94AC-F200D98BC3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4000" y="1599247"/>
            <a:ext cx="9143999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title</a:t>
            </a:r>
          </a:p>
        </p:txBody>
      </p:sp>
    </p:spTree>
    <p:extLst>
      <p:ext uri="{BB962C8B-B14F-4D97-AF65-F5344CB8AC3E}">
        <p14:creationId xmlns:p14="http://schemas.microsoft.com/office/powerpoint/2010/main" val="232526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r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D19C3F02-B6E3-1744-B80B-6505F54EFB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77F182C4-AAD3-BF47-93EC-79384E79807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72199" y="1825625"/>
            <a:ext cx="5181599" cy="343447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0">
            <a:extLst>
              <a:ext uri="{FF2B5EF4-FFF2-40B4-BE49-F238E27FC236}">
                <a16:creationId xmlns:a16="http://schemas.microsoft.com/office/drawing/2014/main" id="{175FE108-4075-5A45-A4E9-9081D3B6D5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5858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8FCF574-13C1-E34E-9AD4-186822F3CCF8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36612" y="2505075"/>
            <a:ext cx="5176884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>
              <a:defRPr sz="2000">
                <a:latin typeface="Arial"/>
                <a:cs typeface="Arial"/>
              </a:defRPr>
            </a:lvl4pPr>
            <a:lvl5pPr>
              <a:defRPr sz="2000"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7021BC8C-7BCA-EC46-BE8D-F70B4B6E01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200" y="1711496"/>
            <a:ext cx="5186362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A37FF6C0-6C09-5344-9FBE-1323443057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8505" y="2505075"/>
            <a:ext cx="5180057" cy="27655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0B8AC4B7-59A8-AE4E-93F4-95E06972F62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6614" y="1712639"/>
            <a:ext cx="5183187" cy="79243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2500" b="1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itle 10">
            <a:extLst>
              <a:ext uri="{FF2B5EF4-FFF2-40B4-BE49-F238E27FC236}">
                <a16:creationId xmlns:a16="http://schemas.microsoft.com/office/drawing/2014/main" id="{F7B3874A-2DC5-F14B-8126-7334A2094A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337" y="715617"/>
            <a:ext cx="10483326" cy="975070"/>
          </a:xfrm>
          <a:prstGeom prst="rect">
            <a:avLst/>
          </a:prstGeom>
        </p:spPr>
        <p:txBody>
          <a:bodyPr anchor="ctr"/>
          <a:lstStyle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47823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2FB655-7025-3744-B125-F9DA8484AC9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717" y="545091"/>
            <a:ext cx="5393266" cy="4414019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algn="l">
              <a:defRPr sz="2000">
                <a:latin typeface="Arial"/>
                <a:cs typeface="Arial"/>
              </a:defRPr>
            </a:lvl2pPr>
            <a:lvl3pPr algn="l">
              <a:defRPr sz="2000">
                <a:latin typeface="Arial"/>
                <a:cs typeface="Arial"/>
              </a:defRPr>
            </a:lvl3pPr>
            <a:lvl4pPr algn="l">
              <a:defRPr sz="2000">
                <a:latin typeface="Arial"/>
                <a:cs typeface="Arial"/>
              </a:defRPr>
            </a:lvl4pPr>
            <a:lvl5pPr algn="l">
              <a:defRPr sz="2000">
                <a:latin typeface="Arial"/>
                <a:cs typeface="Aria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13EFB54-EB68-5143-A86E-CA54DCF62C8D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231467" y="545092"/>
            <a:ext cx="5393266" cy="441401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85783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719A1016-F770-EC41-ACBA-A78F09478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 rot="344365">
            <a:off x="765923" y="687338"/>
            <a:ext cx="10591524" cy="34913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/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20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4AB05B-7E50-5444-9451-E62CF9F9418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688489" y="4486019"/>
            <a:ext cx="10816984" cy="8048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rgbClr val="595959"/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83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ter, computer&#10;&#10;Description automatically generated">
            <a:extLst>
              <a:ext uri="{FF2B5EF4-FFF2-40B4-BE49-F238E27FC236}">
                <a16:creationId xmlns:a16="http://schemas.microsoft.com/office/drawing/2014/main" id="{9084CF26-838B-4E40-ACF0-0614B36F1F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rick&#10;&#10;Description automatically generated">
            <a:extLst>
              <a:ext uri="{FF2B5EF4-FFF2-40B4-BE49-F238E27FC236}">
                <a16:creationId xmlns:a16="http://schemas.microsoft.com/office/drawing/2014/main" id="{D234C7AA-D40B-5847-86A6-3CD23C1306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982A509B-433B-8041-8A0B-7C00B943569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25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ird&#10;&#10;Description automatically generated">
            <a:extLst>
              <a:ext uri="{FF2B5EF4-FFF2-40B4-BE49-F238E27FC236}">
                <a16:creationId xmlns:a16="http://schemas.microsoft.com/office/drawing/2014/main" id="{CC941C59-736C-AA42-A40C-1FD6A9C0F0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picture containing bird&#10;&#10;Description automatically generated">
            <a:extLst>
              <a:ext uri="{FF2B5EF4-FFF2-40B4-BE49-F238E27FC236}">
                <a16:creationId xmlns:a16="http://schemas.microsoft.com/office/drawing/2014/main" id="{29667154-201A-9841-BEEE-FE4CF6604A6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4913A5E-91C7-B946-A3C2-20ACDA0D96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0040" y="1204857"/>
            <a:ext cx="10799595" cy="1910716"/>
          </a:xfrm>
          <a:prstGeom prst="rect">
            <a:avLst/>
          </a:prstGeom>
        </p:spPr>
        <p:txBody>
          <a:bodyPr anchor="b"/>
          <a:lstStyle>
            <a:lvl1pPr algn="ctr">
              <a:defRPr sz="5400" b="1" cap="none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7E0C233-1CBA-F843-B340-70E8D4D42D4C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9248" y="3324431"/>
            <a:ext cx="10771789" cy="1500187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Arial"/>
                <a:cs typeface="Arial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979945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5.jp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4.jp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16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91C326E-BF68-6445-9231-1C87CA8DE2E8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B88693D-82A9-C941-B148-1250D9B2438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AB7CAE5D-7F30-7641-AB6B-1848BE4465C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6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50" r:id="rId2"/>
    <p:sldLayoutId id="2147483649" r:id="rId3"/>
    <p:sldLayoutId id="2147483652" r:id="rId4"/>
    <p:sldLayoutId id="2147483653" r:id="rId5"/>
    <p:sldLayoutId id="2147483655" r:id="rId6"/>
    <p:sldLayoutId id="2147483654" r:id="rId7"/>
    <p:sldLayoutId id="2147483673" r:id="rId8"/>
    <p:sldLayoutId id="2147483677" r:id="rId9"/>
    <p:sldLayoutId id="214748369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2B238D30-2F91-4C40-9D8B-1760377E0BC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E4E9D20F-A939-7E47-A0F0-7A4B86BA154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CC15587-0B28-2046-83FF-9F5F7E2581E9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1" r:id="rId8"/>
    <p:sldLayoutId id="2147483703" r:id="rId9"/>
    <p:sldLayoutId id="214748370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437BA-2E84-3549-8B00-4D6E2E7C8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0035" y="700472"/>
            <a:ext cx="9312675" cy="924142"/>
          </a:xfrm>
        </p:spPr>
        <p:txBody>
          <a:bodyPr/>
          <a:lstStyle/>
          <a:p>
            <a:pPr algn="ctr"/>
            <a:r>
              <a:rPr lang="en-US" sz="4400" b="0" dirty="0"/>
              <a:t>NYC Airbnb Data Analysis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6844A8-9684-4F75-A630-14235937BC80}"/>
              </a:ext>
            </a:extLst>
          </p:cNvPr>
          <p:cNvSpPr txBox="1"/>
          <p:nvPr/>
        </p:nvSpPr>
        <p:spPr>
          <a:xfrm>
            <a:off x="612559" y="5395813"/>
            <a:ext cx="2361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ea typeface="+mj-ea"/>
                <a:cs typeface="Arial"/>
              </a:rPr>
              <a:t>Rohan</a:t>
            </a:r>
            <a:r>
              <a:rPr lang="en-US" dirty="0"/>
              <a:t> </a:t>
            </a:r>
            <a:r>
              <a:rPr lang="en-US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/>
                <a:ea typeface="+mj-ea"/>
                <a:cs typeface="Arial"/>
              </a:rPr>
              <a:t>Thekanath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/>
              <a:ea typeface="+mj-ea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4CC7ED-BB2D-4B91-B457-97598F60FE67}"/>
              </a:ext>
            </a:extLst>
          </p:cNvPr>
          <p:cNvSpPr txBox="1"/>
          <p:nvPr/>
        </p:nvSpPr>
        <p:spPr>
          <a:xfrm>
            <a:off x="331435" y="2148395"/>
            <a:ext cx="4323424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Data Source: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https://www.kaggle.com/dgomonov/new-york-city-airbnb-open-data</a:t>
            </a:r>
          </a:p>
          <a:p>
            <a:endParaRPr lang="en-US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176FDE32-DBFD-42F5-B7A6-70DD291045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5293477"/>
              </p:ext>
            </p:extLst>
          </p:nvPr>
        </p:nvGraphicFramePr>
        <p:xfrm>
          <a:off x="4829451" y="2148395"/>
          <a:ext cx="7031114" cy="46163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76261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024AAF8-B0F7-4FA9-ACA6-9A863A426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6" y="1988597"/>
            <a:ext cx="5852512" cy="47505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6D7E40-769E-4046-902B-7A5185775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88596"/>
            <a:ext cx="6053739" cy="47505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30D5913-4A45-4452-BC6F-EBDFDF8182B2}"/>
              </a:ext>
            </a:extLst>
          </p:cNvPr>
          <p:cNvSpPr txBox="1"/>
          <p:nvPr/>
        </p:nvSpPr>
        <p:spPr>
          <a:xfrm>
            <a:off x="2867486" y="882418"/>
            <a:ext cx="9028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below two plots make is obvious that the Manhattan has the most costliest listings.</a:t>
            </a:r>
          </a:p>
        </p:txBody>
      </p:sp>
    </p:spTree>
    <p:extLst>
      <p:ext uri="{BB962C8B-B14F-4D97-AF65-F5344CB8AC3E}">
        <p14:creationId xmlns:p14="http://schemas.microsoft.com/office/powerpoint/2010/main" val="1907987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6A81F2-471E-4A22-985B-BD8CE3BE2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466" y="2048597"/>
            <a:ext cx="11171068" cy="46451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C001B7D-D6FF-43B8-B270-A0687AC4E1CD}"/>
              </a:ext>
            </a:extLst>
          </p:cNvPr>
          <p:cNvSpPr txBox="1"/>
          <p:nvPr/>
        </p:nvSpPr>
        <p:spPr>
          <a:xfrm>
            <a:off x="2734322" y="701336"/>
            <a:ext cx="88332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Manhattan has the highest percentage of entire apartments listings.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Bronx &amp; Queens have an equal share of private room listings. They also have the highest share in shared room listings.</a:t>
            </a:r>
          </a:p>
        </p:txBody>
      </p:sp>
    </p:spTree>
    <p:extLst>
      <p:ext uri="{BB962C8B-B14F-4D97-AF65-F5344CB8AC3E}">
        <p14:creationId xmlns:p14="http://schemas.microsoft.com/office/powerpoint/2010/main" val="4085217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3A1F9E-4CB5-4F57-9B58-05DF44E40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38" y="1971300"/>
            <a:ext cx="11114843" cy="45537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A5F9BA-0C41-437E-86A1-D952CCB6B3AC}"/>
              </a:ext>
            </a:extLst>
          </p:cNvPr>
          <p:cNvSpPr txBox="1"/>
          <p:nvPr/>
        </p:nvSpPr>
        <p:spPr>
          <a:xfrm>
            <a:off x="2539014" y="1047566"/>
            <a:ext cx="9117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below map shows clusters of the listings on a map so that it becomes easy to visualize.</a:t>
            </a:r>
          </a:p>
        </p:txBody>
      </p:sp>
    </p:spTree>
    <p:extLst>
      <p:ext uri="{BB962C8B-B14F-4D97-AF65-F5344CB8AC3E}">
        <p14:creationId xmlns:p14="http://schemas.microsoft.com/office/powerpoint/2010/main" val="3958546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824CC8-4D55-4115-8167-711CD3A08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" y="2169705"/>
            <a:ext cx="11201400" cy="41875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81D64B4-AC4D-44E4-AEBC-D8077F59DFCE}"/>
              </a:ext>
            </a:extLst>
          </p:cNvPr>
          <p:cNvSpPr txBox="1"/>
          <p:nvPr/>
        </p:nvSpPr>
        <p:spPr>
          <a:xfrm>
            <a:off x="2494625" y="577049"/>
            <a:ext cx="9288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most famous hosts also know as super hosts are ranked from 1-10 by their total number of listings. Host number 1 has ~25% of the listings.</a:t>
            </a:r>
          </a:p>
        </p:txBody>
      </p:sp>
    </p:spTree>
    <p:extLst>
      <p:ext uri="{BB962C8B-B14F-4D97-AF65-F5344CB8AC3E}">
        <p14:creationId xmlns:p14="http://schemas.microsoft.com/office/powerpoint/2010/main" val="2288713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AEE3DB-EA5C-4750-B5F4-C7FD5E36D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39" y="2004204"/>
            <a:ext cx="10804125" cy="44498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DC7CB3-8C87-431F-AE56-B843478E4E4D}"/>
              </a:ext>
            </a:extLst>
          </p:cNvPr>
          <p:cNvSpPr txBox="1"/>
          <p:nvPr/>
        </p:nvSpPr>
        <p:spPr>
          <a:xfrm>
            <a:off x="2823099" y="514905"/>
            <a:ext cx="84426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 seems that majority of the listings are priced at $100 or less per night. Listings which are priced at $150 are also common.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 is evident that the price is the highest for renting places which are for &lt;10 days or for a month.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519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F192C8-C8B7-4C0E-9394-7415E6DD35D6}"/>
              </a:ext>
            </a:extLst>
          </p:cNvPr>
          <p:cNvSpPr txBox="1"/>
          <p:nvPr/>
        </p:nvSpPr>
        <p:spPr>
          <a:xfrm>
            <a:off x="514905" y="2130640"/>
            <a:ext cx="1143443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Learning Process: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 got to learn some amazing and latest visualization packages in python and helped me upskill in this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 also came across packages like </a:t>
            </a:r>
            <a:r>
              <a:rPr lang="en-US" dirty="0" err="1">
                <a:solidFill>
                  <a:schemeClr val="bg1"/>
                </a:solidFill>
              </a:rPr>
              <a:t>altair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pydeck</a:t>
            </a:r>
            <a:r>
              <a:rPr lang="en-US" dirty="0">
                <a:solidFill>
                  <a:schemeClr val="bg1"/>
                </a:solidFill>
              </a:rPr>
              <a:t> which helps to process Geo spatial data.</a:t>
            </a:r>
          </a:p>
          <a:p>
            <a:endParaRPr lang="en-US" dirty="0"/>
          </a:p>
          <a:p>
            <a:r>
              <a:rPr lang="en-US" sz="2800" b="1" dirty="0">
                <a:solidFill>
                  <a:schemeClr val="bg1"/>
                </a:solidFill>
              </a:rPr>
              <a:t>Conclusion: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First, we have found hosts that take good advantage of the Airbnb platform and provide the most listings. We found that our top host has 327 listings.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Neighborhood and neighborhood groups play a crucial role in the price.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Super hosts centralize within three major boroughs, which include Manhattan, Brooklyn, and Queens.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entire home/ apartment and private room are booked the most in NYC.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learn that there are a lot of listings in Manhattan, the price range can really vary too! We also found a feeling of what the market value of the rent for apartment + shared room.</a:t>
            </a:r>
          </a:p>
        </p:txBody>
      </p:sp>
    </p:spTree>
    <p:extLst>
      <p:ext uri="{BB962C8B-B14F-4D97-AF65-F5344CB8AC3E}">
        <p14:creationId xmlns:p14="http://schemas.microsoft.com/office/powerpoint/2010/main" val="371654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5440</TotalTime>
  <Words>339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Office Theme</vt:lpstr>
      <vt:lpstr>2_Office Theme</vt:lpstr>
      <vt:lpstr>NYC Airbnb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Healy, Devin Marie</dc:creator>
  <cp:lastModifiedBy>rohanpaul1968@gmail.com</cp:lastModifiedBy>
  <cp:revision>65</cp:revision>
  <dcterms:created xsi:type="dcterms:W3CDTF">2020-03-10T16:22:03Z</dcterms:created>
  <dcterms:modified xsi:type="dcterms:W3CDTF">2021-04-27T14:59:16Z</dcterms:modified>
</cp:coreProperties>
</file>

<file path=docProps/thumbnail.jpeg>
</file>